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520" y="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c2aeff19b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c2aeff19b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c2aeff19bf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c2aeff19b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c2aeff19bf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c2aeff19b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c2aeff19bf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c2aeff19bf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c8fc98e65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c8fc98e65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b3bf9da9a3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b3bf9da9a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6b48d0e80a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6b48d0e80a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6b48d0e80a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6b48d0e80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6b565403b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6b565403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6b565403be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6b565403be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6b565403be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6b565403be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c250d3add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c250d3ad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c250d3adda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250d3add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ValdryanIvandito/cardano-basic-transaction-guide/blob/main/generate-wallet-address-id.md"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ValdryanIvandito/cardano-basic-transaction-guide/blob/main/transaction-id.md"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hyperlink" Target="https://developers.cardano.org/docs/operate-a-stake-pool/generating-wallet-keys/" TargetMode="External"/><Relationship Id="rId3" Type="http://schemas.openxmlformats.org/officeDocument/2006/relationships/hyperlink" Target="https://academy.cardanofoundation.org/" TargetMode="External"/><Relationship Id="rId7" Type="http://schemas.openxmlformats.org/officeDocument/2006/relationships/hyperlink" Target="https://plutuspbl.io/modules/102/1023"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plutuspbl.io/modules/102/1022" TargetMode="External"/><Relationship Id="rId5" Type="http://schemas.openxmlformats.org/officeDocument/2006/relationships/hyperlink" Target="https://youtu.be/HT6_j_ZyAms" TargetMode="External"/><Relationship Id="rId4" Type="http://schemas.openxmlformats.org/officeDocument/2006/relationships/hyperlink" Target="https://ucarecdn.com/3da33f2f-73ac-4c9b-844b-f215dcce0628/EUTXOhandbook_for_EC.pdf" TargetMode="External"/><Relationship Id="rId9" Type="http://schemas.openxmlformats.org/officeDocument/2006/relationships/hyperlink" Target="https://developers.cardano.org/docs/get-started/create-simple-transaction/#build-the-transac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830800"/>
            <a:ext cx="8520600" cy="1049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Model Transaksi</a:t>
            </a:r>
            <a:endParaRPr/>
          </a:p>
        </p:txBody>
      </p:sp>
      <p:sp>
        <p:nvSpPr>
          <p:cNvPr id="55" name="Google Shape;55;p13"/>
          <p:cNvSpPr txBox="1">
            <a:spLocks noGrp="1"/>
          </p:cNvSpPr>
          <p:nvPr>
            <p:ph type="subTitle" idx="1"/>
          </p:nvPr>
        </p:nvSpPr>
        <p:spPr>
          <a:xfrm>
            <a:off x="311700" y="187990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solidFill>
                  <a:schemeClr val="dk1"/>
                </a:solidFill>
              </a:rPr>
              <a:t>Maranatha Cardano Developer Workshop </a:t>
            </a:r>
            <a:endParaRPr dirty="0">
              <a:solidFill>
                <a:schemeClr val="dk1"/>
              </a:solidFill>
            </a:endParaRPr>
          </a:p>
        </p:txBody>
      </p:sp>
      <p:pic>
        <p:nvPicPr>
          <p:cNvPr id="1030" name="Picture 6" descr="LOGO UNIVERSITAS KRISTEN MARANATHA - LKP Grafologi Indonesia">
            <a:extLst>
              <a:ext uri="{FF2B5EF4-FFF2-40B4-BE49-F238E27FC236}">
                <a16:creationId xmlns:a16="http://schemas.microsoft.com/office/drawing/2014/main" id="{83EDAEA3-99A9-43B1-1707-653DBBD66F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0513" y="2833007"/>
            <a:ext cx="1622974" cy="16229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EUTxO</a:t>
            </a:r>
            <a:endParaRPr/>
          </a:p>
        </p:txBody>
      </p:sp>
      <p:pic>
        <p:nvPicPr>
          <p:cNvPr id="175" name="Google Shape;175;p22"/>
          <p:cNvPicPr preferRelativeResize="0"/>
          <p:nvPr/>
        </p:nvPicPr>
        <p:blipFill>
          <a:blip r:embed="rId3">
            <a:alphaModFix/>
          </a:blip>
          <a:stretch>
            <a:fillRect/>
          </a:stretch>
        </p:blipFill>
        <p:spPr>
          <a:xfrm>
            <a:off x="723900" y="1519188"/>
            <a:ext cx="7696200" cy="2105100"/>
          </a:xfrm>
          <a:prstGeom prst="roundRect">
            <a:avLst>
              <a:gd name="adj" fmla="val 16667"/>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EUTxO</a:t>
            </a:r>
            <a:endParaRPr/>
          </a:p>
        </p:txBody>
      </p:sp>
      <p:pic>
        <p:nvPicPr>
          <p:cNvPr id="181" name="Google Shape;181;p23"/>
          <p:cNvPicPr preferRelativeResize="0"/>
          <p:nvPr/>
        </p:nvPicPr>
        <p:blipFill>
          <a:blip r:embed="rId3">
            <a:alphaModFix/>
          </a:blip>
          <a:stretch>
            <a:fillRect/>
          </a:stretch>
        </p:blipFill>
        <p:spPr>
          <a:xfrm>
            <a:off x="1646388" y="1053738"/>
            <a:ext cx="5851200" cy="3036000"/>
          </a:xfrm>
          <a:prstGeom prst="roundRect">
            <a:avLst>
              <a:gd name="adj" fmla="val 16667"/>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4"/>
          <p:cNvSpPr txBox="1">
            <a:spLocks noGrp="1"/>
          </p:cNvSpPr>
          <p:nvPr>
            <p:ph type="title"/>
          </p:nvPr>
        </p:nvSpPr>
        <p:spPr>
          <a:xfrm>
            <a:off x="219300" y="324600"/>
            <a:ext cx="8705400" cy="57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320"/>
              <a:t>Praktek : Membuat Alamat Dompet Menggunakan Cardano-CLI</a:t>
            </a:r>
            <a:endParaRPr sz="2320"/>
          </a:p>
        </p:txBody>
      </p:sp>
      <p:sp>
        <p:nvSpPr>
          <p:cNvPr id="187" name="Google Shape;187;p24"/>
          <p:cNvSpPr txBox="1">
            <a:spLocks noGrp="1"/>
          </p:cNvSpPr>
          <p:nvPr>
            <p:ph type="body" idx="1"/>
          </p:nvPr>
        </p:nvSpPr>
        <p:spPr>
          <a:xfrm>
            <a:off x="219300" y="4421175"/>
            <a:ext cx="2863800" cy="459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SzPts val="1018"/>
              <a:buNone/>
            </a:pPr>
            <a:r>
              <a:rPr lang="en" sz="1300" b="1" u="sng">
                <a:solidFill>
                  <a:schemeClr val="hlink"/>
                </a:solidFill>
                <a:hlinkClick r:id="rId3"/>
              </a:rPr>
              <a:t>GitHub: Membuat Alamat Dompet</a:t>
            </a:r>
            <a:r>
              <a:rPr lang="en" sz="1300" b="1"/>
              <a:t> </a:t>
            </a:r>
            <a:endParaRPr sz="1300" b="1"/>
          </a:p>
        </p:txBody>
      </p:sp>
      <p:sp>
        <p:nvSpPr>
          <p:cNvPr id="188" name="Google Shape;188;p24"/>
          <p:cNvSpPr/>
          <p:nvPr/>
        </p:nvSpPr>
        <p:spPr>
          <a:xfrm>
            <a:off x="2686650" y="1138000"/>
            <a:ext cx="3770700" cy="674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Membuat Kunci Verifikasi dan Tandatangan untuk Pembayaran</a:t>
            </a:r>
            <a:endParaRPr b="1"/>
          </a:p>
        </p:txBody>
      </p:sp>
      <p:sp>
        <p:nvSpPr>
          <p:cNvPr id="189" name="Google Shape;189;p24"/>
          <p:cNvSpPr/>
          <p:nvPr/>
        </p:nvSpPr>
        <p:spPr>
          <a:xfrm>
            <a:off x="2686650" y="2316475"/>
            <a:ext cx="3770700" cy="674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Membuat Kunci Verifikasi dan Tandatangan untuk Staking (Opsional)</a:t>
            </a:r>
            <a:endParaRPr b="1"/>
          </a:p>
        </p:txBody>
      </p:sp>
      <p:sp>
        <p:nvSpPr>
          <p:cNvPr id="190" name="Google Shape;190;p24"/>
          <p:cNvSpPr/>
          <p:nvPr/>
        </p:nvSpPr>
        <p:spPr>
          <a:xfrm>
            <a:off x="2686650" y="3476525"/>
            <a:ext cx="3770700" cy="674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Membuat Alamat Dompet Menggunakan Kunci Verifikasi</a:t>
            </a:r>
            <a:endParaRPr b="1"/>
          </a:p>
        </p:txBody>
      </p:sp>
      <p:sp>
        <p:nvSpPr>
          <p:cNvPr id="191" name="Google Shape;191;p24"/>
          <p:cNvSpPr/>
          <p:nvPr/>
        </p:nvSpPr>
        <p:spPr>
          <a:xfrm>
            <a:off x="4421700" y="3056838"/>
            <a:ext cx="300600" cy="3534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2" name="Google Shape;192;p24"/>
          <p:cNvSpPr/>
          <p:nvPr/>
        </p:nvSpPr>
        <p:spPr>
          <a:xfrm>
            <a:off x="4421700" y="1896800"/>
            <a:ext cx="300600" cy="3534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5"/>
          <p:cNvSpPr txBox="1">
            <a:spLocks noGrp="1"/>
          </p:cNvSpPr>
          <p:nvPr>
            <p:ph type="title"/>
          </p:nvPr>
        </p:nvSpPr>
        <p:spPr>
          <a:xfrm>
            <a:off x="219300" y="198525"/>
            <a:ext cx="8705400" cy="5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320"/>
              <a:t>Praktek : Transaksi Menggunakan Cardano-CLI</a:t>
            </a:r>
            <a:endParaRPr sz="2320"/>
          </a:p>
        </p:txBody>
      </p:sp>
      <p:sp>
        <p:nvSpPr>
          <p:cNvPr id="198" name="Google Shape;198;p25"/>
          <p:cNvSpPr txBox="1">
            <a:spLocks noGrp="1"/>
          </p:cNvSpPr>
          <p:nvPr>
            <p:ph type="body" idx="1"/>
          </p:nvPr>
        </p:nvSpPr>
        <p:spPr>
          <a:xfrm>
            <a:off x="219300" y="4536475"/>
            <a:ext cx="1706100" cy="34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1018"/>
              <a:buNone/>
            </a:pPr>
            <a:r>
              <a:rPr lang="en" sz="1300" b="1" u="sng">
                <a:solidFill>
                  <a:schemeClr val="hlink"/>
                </a:solidFill>
                <a:hlinkClick r:id="rId3"/>
              </a:rPr>
              <a:t>GitHub: Transaksi</a:t>
            </a:r>
            <a:endParaRPr sz="1300" b="1"/>
          </a:p>
          <a:p>
            <a:pPr marL="0" lvl="0" indent="0" algn="l" rtl="0">
              <a:spcBef>
                <a:spcPts val="1200"/>
              </a:spcBef>
              <a:spcAft>
                <a:spcPts val="1200"/>
              </a:spcAft>
              <a:buSzPts val="1018"/>
              <a:buNone/>
            </a:pPr>
            <a:br>
              <a:rPr lang="en" sz="1300" b="1"/>
            </a:br>
            <a:endParaRPr sz="1300" b="1"/>
          </a:p>
        </p:txBody>
      </p:sp>
      <p:sp>
        <p:nvSpPr>
          <p:cNvPr id="199" name="Google Shape;199;p25"/>
          <p:cNvSpPr/>
          <p:nvPr/>
        </p:nvSpPr>
        <p:spPr>
          <a:xfrm>
            <a:off x="2751950" y="853125"/>
            <a:ext cx="3640200" cy="442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t>Inisiasi Parameter Input: Alamat Dompet, TxHash dan TxIx</a:t>
            </a:r>
            <a:endParaRPr sz="1200" b="1"/>
          </a:p>
        </p:txBody>
      </p:sp>
      <p:sp>
        <p:nvSpPr>
          <p:cNvPr id="200" name="Google Shape;200;p25"/>
          <p:cNvSpPr/>
          <p:nvPr/>
        </p:nvSpPr>
        <p:spPr>
          <a:xfrm>
            <a:off x="2751900" y="2415875"/>
            <a:ext cx="3640200" cy="442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t>Membuat Transaksi dengan Menyertakan Parameter Input dan Output</a:t>
            </a:r>
            <a:endParaRPr sz="1200" b="1"/>
          </a:p>
        </p:txBody>
      </p:sp>
      <p:sp>
        <p:nvSpPr>
          <p:cNvPr id="201" name="Google Shape;201;p25"/>
          <p:cNvSpPr/>
          <p:nvPr/>
        </p:nvSpPr>
        <p:spPr>
          <a:xfrm>
            <a:off x="4393700" y="3728674"/>
            <a:ext cx="253500" cy="2220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2" name="Google Shape;202;p25"/>
          <p:cNvSpPr/>
          <p:nvPr/>
        </p:nvSpPr>
        <p:spPr>
          <a:xfrm>
            <a:off x="2751950" y="1654825"/>
            <a:ext cx="3640200" cy="442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t>Inisiasi Parameter Output: Alamat Penerima dan Jumlah Aset yang Dikirim</a:t>
            </a:r>
            <a:endParaRPr sz="1200" b="1"/>
          </a:p>
        </p:txBody>
      </p:sp>
      <p:sp>
        <p:nvSpPr>
          <p:cNvPr id="203" name="Google Shape;203;p25"/>
          <p:cNvSpPr/>
          <p:nvPr/>
        </p:nvSpPr>
        <p:spPr>
          <a:xfrm>
            <a:off x="2751900" y="3217575"/>
            <a:ext cx="3640200" cy="442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t>Menandatangani Transaksi Menggunakan kunci Penandatanganan</a:t>
            </a:r>
            <a:endParaRPr sz="1200" b="1"/>
          </a:p>
        </p:txBody>
      </p:sp>
      <p:sp>
        <p:nvSpPr>
          <p:cNvPr id="204" name="Google Shape;204;p25"/>
          <p:cNvSpPr/>
          <p:nvPr/>
        </p:nvSpPr>
        <p:spPr>
          <a:xfrm>
            <a:off x="2751900" y="4019275"/>
            <a:ext cx="3640200" cy="4425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t>Kirim Transaksi </a:t>
            </a:r>
            <a:endParaRPr sz="1200" b="1"/>
          </a:p>
        </p:txBody>
      </p:sp>
      <p:sp>
        <p:nvSpPr>
          <p:cNvPr id="205" name="Google Shape;205;p25"/>
          <p:cNvSpPr/>
          <p:nvPr/>
        </p:nvSpPr>
        <p:spPr>
          <a:xfrm>
            <a:off x="4393700" y="2926974"/>
            <a:ext cx="253500" cy="2220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6" name="Google Shape;206;p25"/>
          <p:cNvSpPr/>
          <p:nvPr/>
        </p:nvSpPr>
        <p:spPr>
          <a:xfrm>
            <a:off x="4393700" y="2145599"/>
            <a:ext cx="253500" cy="2220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7" name="Google Shape;207;p25"/>
          <p:cNvSpPr/>
          <p:nvPr/>
        </p:nvSpPr>
        <p:spPr>
          <a:xfrm>
            <a:off x="4394700" y="1384599"/>
            <a:ext cx="253500" cy="2220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Referensi</a:t>
            </a:r>
            <a:endParaRPr/>
          </a:p>
        </p:txBody>
      </p:sp>
      <p:sp>
        <p:nvSpPr>
          <p:cNvPr id="213" name="Google Shape;213;p26"/>
          <p:cNvSpPr txBox="1">
            <a:spLocks noGrp="1"/>
          </p:cNvSpPr>
          <p:nvPr>
            <p:ph type="body" idx="1"/>
          </p:nvPr>
        </p:nvSpPr>
        <p:spPr>
          <a:xfrm>
            <a:off x="311700" y="1152475"/>
            <a:ext cx="8520600" cy="3668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SzPts val="1600"/>
              <a:buChar char="●"/>
            </a:pPr>
            <a:r>
              <a:rPr lang="en" sz="1600" u="sng">
                <a:solidFill>
                  <a:schemeClr val="accent5"/>
                </a:solidFill>
                <a:hlinkClick r:id="rId3">
                  <a:extLst>
                    <a:ext uri="{A12FA001-AC4F-418D-AE19-62706E023703}">
                      <ahyp:hlinkClr xmlns:ahyp="http://schemas.microsoft.com/office/drawing/2018/hyperlinkcolor" val="tx"/>
                    </a:ext>
                  </a:extLst>
                </a:hlinkClick>
              </a:rPr>
              <a:t>Cardano Academy</a:t>
            </a:r>
            <a:endParaRPr/>
          </a:p>
          <a:p>
            <a:pPr marL="457200" lvl="0" indent="-330200" algn="l" rtl="0">
              <a:lnSpc>
                <a:spcPct val="150000"/>
              </a:lnSpc>
              <a:spcBef>
                <a:spcPts val="0"/>
              </a:spcBef>
              <a:spcAft>
                <a:spcPts val="0"/>
              </a:spcAft>
              <a:buSzPts val="1600"/>
              <a:buChar char="●"/>
            </a:pPr>
            <a:r>
              <a:rPr lang="en" sz="1600" u="sng">
                <a:solidFill>
                  <a:schemeClr val="hlink"/>
                </a:solidFill>
                <a:hlinkClick r:id="rId4"/>
              </a:rPr>
              <a:t>Cardano EUTXO Handbook</a:t>
            </a:r>
            <a:endParaRPr sz="1600"/>
          </a:p>
          <a:p>
            <a:pPr marL="457200" lvl="0" indent="-330200" algn="l" rtl="0">
              <a:lnSpc>
                <a:spcPct val="150000"/>
              </a:lnSpc>
              <a:spcBef>
                <a:spcPts val="0"/>
              </a:spcBef>
              <a:spcAft>
                <a:spcPts val="0"/>
              </a:spcAft>
              <a:buSzPts val="1600"/>
              <a:buChar char="●"/>
            </a:pPr>
            <a:r>
              <a:rPr lang="en" sz="1600" u="sng">
                <a:solidFill>
                  <a:schemeClr val="hlink"/>
                </a:solidFill>
                <a:hlinkClick r:id="rId5"/>
              </a:rPr>
              <a:t>Alt Explainer: UTXO vs Account model</a:t>
            </a:r>
            <a:endParaRPr sz="1600"/>
          </a:p>
          <a:p>
            <a:pPr marL="457200" lvl="0" indent="-330200" algn="l" rtl="0">
              <a:lnSpc>
                <a:spcPct val="150000"/>
              </a:lnSpc>
              <a:spcBef>
                <a:spcPts val="0"/>
              </a:spcBef>
              <a:spcAft>
                <a:spcPts val="0"/>
              </a:spcAft>
              <a:buSzPts val="1600"/>
              <a:buChar char="●"/>
            </a:pPr>
            <a:r>
              <a:rPr lang="en" sz="1600" u="sng">
                <a:solidFill>
                  <a:schemeClr val="hlink"/>
                </a:solidFill>
                <a:hlinkClick r:id="rId6"/>
              </a:rPr>
              <a:t>Gimbalabs PPBL2023 Module 102.2 Build an Address</a:t>
            </a:r>
            <a:endParaRPr sz="1600"/>
          </a:p>
          <a:p>
            <a:pPr marL="457200" lvl="0" indent="-330200" algn="l" rtl="0">
              <a:lnSpc>
                <a:spcPct val="150000"/>
              </a:lnSpc>
              <a:spcBef>
                <a:spcPts val="0"/>
              </a:spcBef>
              <a:spcAft>
                <a:spcPts val="0"/>
              </a:spcAft>
              <a:buSzPts val="1600"/>
              <a:buChar char="●"/>
            </a:pPr>
            <a:r>
              <a:rPr lang="en" sz="1600" u="sng">
                <a:solidFill>
                  <a:schemeClr val="hlink"/>
                </a:solidFill>
                <a:hlinkClick r:id="rId7"/>
              </a:rPr>
              <a:t>Gimbalabs PPBL2023 Module 102.3 Build a Simple Transaction</a:t>
            </a:r>
            <a:endParaRPr sz="1600"/>
          </a:p>
          <a:p>
            <a:pPr marL="457200" lvl="0" indent="-330200" algn="l" rtl="0">
              <a:lnSpc>
                <a:spcPct val="150000"/>
              </a:lnSpc>
              <a:spcBef>
                <a:spcPts val="0"/>
              </a:spcBef>
              <a:spcAft>
                <a:spcPts val="0"/>
              </a:spcAft>
              <a:buSzPts val="1600"/>
              <a:buChar char="●"/>
            </a:pPr>
            <a:r>
              <a:rPr lang="en" sz="1600" u="sng">
                <a:solidFill>
                  <a:schemeClr val="hlink"/>
                </a:solidFill>
                <a:hlinkClick r:id="rId8"/>
              </a:rPr>
              <a:t>Cardano Developer Portal: Generating Wallet Keys</a:t>
            </a:r>
            <a:endParaRPr sz="1600"/>
          </a:p>
          <a:p>
            <a:pPr marL="457200" lvl="0" indent="-330200" algn="l" rtl="0">
              <a:lnSpc>
                <a:spcPct val="150000"/>
              </a:lnSpc>
              <a:spcBef>
                <a:spcPts val="0"/>
              </a:spcBef>
              <a:spcAft>
                <a:spcPts val="0"/>
              </a:spcAft>
              <a:buSzPts val="1600"/>
              <a:buChar char="●"/>
            </a:pPr>
            <a:r>
              <a:rPr lang="en" sz="1600" u="sng">
                <a:solidFill>
                  <a:schemeClr val="hlink"/>
                </a:solidFill>
                <a:hlinkClick r:id="rId9"/>
              </a:rPr>
              <a:t>Cardano Developer Portal:  Create Simple Transactions</a:t>
            </a:r>
            <a:endParaRPr sz="1600"/>
          </a:p>
          <a:p>
            <a:pPr marL="457200" lvl="0" indent="-330200" algn="l" rtl="0">
              <a:lnSpc>
                <a:spcPct val="150000"/>
              </a:lnSpc>
              <a:spcBef>
                <a:spcPts val="0"/>
              </a:spcBef>
              <a:spcAft>
                <a:spcPts val="0"/>
              </a:spcAft>
              <a:buSzPts val="1600"/>
              <a:buChar char="●"/>
            </a:pPr>
            <a:r>
              <a:rPr lang="en" sz="1600" u="sng">
                <a:solidFill>
                  <a:schemeClr val="hlink"/>
                </a:solidFill>
                <a:hlinkClick r:id="rId8"/>
              </a:rPr>
              <a:t>CIP-0019: Cardano Addresses</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1409875" y="4338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Dua Model Transaksi</a:t>
            </a:r>
            <a:endParaRPr/>
          </a:p>
        </p:txBody>
      </p:sp>
      <p:sp>
        <p:nvSpPr>
          <p:cNvPr id="62" name="Google Shape;62;p14"/>
          <p:cNvSpPr/>
          <p:nvPr/>
        </p:nvSpPr>
        <p:spPr>
          <a:xfrm>
            <a:off x="1624300" y="2502625"/>
            <a:ext cx="2616900" cy="2268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i="1"/>
              <a:t>Account Based Model</a:t>
            </a:r>
            <a:r>
              <a:rPr lang="en" b="1"/>
              <a:t> </a:t>
            </a:r>
            <a:endParaRPr b="1"/>
          </a:p>
          <a:p>
            <a:pPr marL="0" lvl="0" indent="0" algn="ctr" rtl="0">
              <a:spcBef>
                <a:spcPts val="0"/>
              </a:spcBef>
              <a:spcAft>
                <a:spcPts val="0"/>
              </a:spcAft>
              <a:buNone/>
            </a:pPr>
            <a:endParaRPr/>
          </a:p>
          <a:p>
            <a:pPr marL="0" lvl="0" indent="0" algn="l" rtl="0">
              <a:spcBef>
                <a:spcPts val="0"/>
              </a:spcBef>
              <a:spcAft>
                <a:spcPts val="0"/>
              </a:spcAft>
              <a:buNone/>
            </a:pPr>
            <a:r>
              <a:rPr lang="en"/>
              <a:t>Contoh :</a:t>
            </a:r>
            <a:endParaRPr/>
          </a:p>
          <a:p>
            <a:pPr marL="457200" lvl="0" indent="-317500" algn="l" rtl="0">
              <a:spcBef>
                <a:spcPts val="0"/>
              </a:spcBef>
              <a:spcAft>
                <a:spcPts val="0"/>
              </a:spcAft>
              <a:buSzPts val="1400"/>
              <a:buChar char="●"/>
            </a:pPr>
            <a:r>
              <a:rPr lang="en"/>
              <a:t>Ethereum</a:t>
            </a:r>
            <a:endParaRPr/>
          </a:p>
          <a:p>
            <a:pPr marL="457200" lvl="0" indent="-317500" algn="l" rtl="0">
              <a:spcBef>
                <a:spcPts val="0"/>
              </a:spcBef>
              <a:spcAft>
                <a:spcPts val="0"/>
              </a:spcAft>
              <a:buSzPts val="1400"/>
              <a:buChar char="●"/>
            </a:pPr>
            <a:r>
              <a:rPr lang="en"/>
              <a:t>Solana</a:t>
            </a:r>
            <a:endParaRPr/>
          </a:p>
          <a:p>
            <a:pPr marL="457200" lvl="0" indent="-317500" algn="l" rtl="0">
              <a:spcBef>
                <a:spcPts val="0"/>
              </a:spcBef>
              <a:spcAft>
                <a:spcPts val="0"/>
              </a:spcAft>
              <a:buSzPts val="1400"/>
              <a:buChar char="●"/>
            </a:pPr>
            <a:r>
              <a:rPr lang="en"/>
              <a:t>Binance Smart Chain</a:t>
            </a:r>
            <a:endParaRPr/>
          </a:p>
          <a:p>
            <a:pPr marL="0" lvl="0" indent="0" algn="ctr" rtl="0">
              <a:spcBef>
                <a:spcPts val="0"/>
              </a:spcBef>
              <a:spcAft>
                <a:spcPts val="0"/>
              </a:spcAft>
              <a:buNone/>
            </a:pPr>
            <a:endParaRPr/>
          </a:p>
        </p:txBody>
      </p:sp>
      <p:sp>
        <p:nvSpPr>
          <p:cNvPr id="63" name="Google Shape;63;p14"/>
          <p:cNvSpPr/>
          <p:nvPr/>
        </p:nvSpPr>
        <p:spPr>
          <a:xfrm>
            <a:off x="4856663" y="2502625"/>
            <a:ext cx="2616900" cy="2268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i="1"/>
              <a:t>UTxO Based Model</a:t>
            </a:r>
            <a:endParaRPr b="1" i="1"/>
          </a:p>
          <a:p>
            <a:pPr marL="0" lvl="0" indent="0" algn="ctr" rtl="0">
              <a:spcBef>
                <a:spcPts val="0"/>
              </a:spcBef>
              <a:spcAft>
                <a:spcPts val="0"/>
              </a:spcAft>
              <a:buNone/>
            </a:pPr>
            <a:endParaRPr/>
          </a:p>
          <a:p>
            <a:pPr marL="0" lvl="0" indent="0" algn="l" rtl="0">
              <a:spcBef>
                <a:spcPts val="0"/>
              </a:spcBef>
              <a:spcAft>
                <a:spcPts val="0"/>
              </a:spcAft>
              <a:buNone/>
            </a:pPr>
            <a:r>
              <a:rPr lang="en"/>
              <a:t>Contoh :</a:t>
            </a:r>
            <a:endParaRPr/>
          </a:p>
          <a:p>
            <a:pPr marL="457200" lvl="0" indent="-317500" algn="l" rtl="0">
              <a:spcBef>
                <a:spcPts val="0"/>
              </a:spcBef>
              <a:spcAft>
                <a:spcPts val="0"/>
              </a:spcAft>
              <a:buSzPts val="1400"/>
              <a:buChar char="●"/>
            </a:pPr>
            <a:r>
              <a:rPr lang="en"/>
              <a:t>Bitcoin</a:t>
            </a:r>
            <a:endParaRPr/>
          </a:p>
          <a:p>
            <a:pPr marL="457200" lvl="0" indent="-317500" algn="l" rtl="0">
              <a:spcBef>
                <a:spcPts val="0"/>
              </a:spcBef>
              <a:spcAft>
                <a:spcPts val="0"/>
              </a:spcAft>
              <a:buSzPts val="1400"/>
              <a:buChar char="●"/>
            </a:pPr>
            <a:r>
              <a:rPr lang="en"/>
              <a:t>Cardano</a:t>
            </a:r>
            <a:endParaRPr/>
          </a:p>
          <a:p>
            <a:pPr marL="457200" lvl="0" indent="-317500" algn="l" rtl="0">
              <a:spcBef>
                <a:spcPts val="0"/>
              </a:spcBef>
              <a:spcAft>
                <a:spcPts val="0"/>
              </a:spcAft>
              <a:buSzPts val="1400"/>
              <a:buChar char="●"/>
            </a:pPr>
            <a:r>
              <a:rPr lang="en"/>
              <a:t>Ergo</a:t>
            </a:r>
            <a:endParaRPr/>
          </a:p>
        </p:txBody>
      </p:sp>
      <p:sp>
        <p:nvSpPr>
          <p:cNvPr id="64" name="Google Shape;64;p14"/>
          <p:cNvSpPr/>
          <p:nvPr/>
        </p:nvSpPr>
        <p:spPr>
          <a:xfrm>
            <a:off x="3568100" y="1177100"/>
            <a:ext cx="1995600" cy="466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Model Transaksi</a:t>
            </a:r>
            <a:endParaRPr b="1"/>
          </a:p>
        </p:txBody>
      </p:sp>
      <p:cxnSp>
        <p:nvCxnSpPr>
          <p:cNvPr id="65" name="Google Shape;65;p14"/>
          <p:cNvCxnSpPr>
            <a:stCxn id="64" idx="2"/>
          </p:cNvCxnSpPr>
          <p:nvPr/>
        </p:nvCxnSpPr>
        <p:spPr>
          <a:xfrm>
            <a:off x="4565900" y="1643300"/>
            <a:ext cx="0" cy="311700"/>
          </a:xfrm>
          <a:prstGeom prst="straightConnector1">
            <a:avLst/>
          </a:prstGeom>
          <a:noFill/>
          <a:ln w="38100" cap="flat" cmpd="sng">
            <a:solidFill>
              <a:schemeClr val="dk1"/>
            </a:solidFill>
            <a:prstDash val="solid"/>
            <a:round/>
            <a:headEnd type="none" w="med" len="med"/>
            <a:tailEnd type="none" w="med" len="med"/>
          </a:ln>
        </p:spPr>
      </p:cxnSp>
      <p:cxnSp>
        <p:nvCxnSpPr>
          <p:cNvPr id="66" name="Google Shape;66;p14"/>
          <p:cNvCxnSpPr/>
          <p:nvPr/>
        </p:nvCxnSpPr>
        <p:spPr>
          <a:xfrm flipH="1">
            <a:off x="2928325" y="1955600"/>
            <a:ext cx="3241500" cy="2400"/>
          </a:xfrm>
          <a:prstGeom prst="straightConnector1">
            <a:avLst/>
          </a:prstGeom>
          <a:noFill/>
          <a:ln w="28575" cap="flat" cmpd="sng">
            <a:solidFill>
              <a:srgbClr val="FFFFFF"/>
            </a:solidFill>
            <a:prstDash val="solid"/>
            <a:round/>
            <a:headEnd type="none" w="med" len="med"/>
            <a:tailEnd type="none" w="med" len="med"/>
          </a:ln>
        </p:spPr>
      </p:cxnSp>
      <p:cxnSp>
        <p:nvCxnSpPr>
          <p:cNvPr id="67" name="Google Shape;67;p14"/>
          <p:cNvCxnSpPr/>
          <p:nvPr/>
        </p:nvCxnSpPr>
        <p:spPr>
          <a:xfrm>
            <a:off x="2932750" y="1960100"/>
            <a:ext cx="0" cy="460200"/>
          </a:xfrm>
          <a:prstGeom prst="straightConnector1">
            <a:avLst/>
          </a:prstGeom>
          <a:noFill/>
          <a:ln w="28575" cap="flat" cmpd="sng">
            <a:solidFill>
              <a:schemeClr val="dk1"/>
            </a:solidFill>
            <a:prstDash val="solid"/>
            <a:round/>
            <a:headEnd type="none" w="med" len="med"/>
            <a:tailEnd type="triangle" w="med" len="med"/>
          </a:ln>
        </p:spPr>
      </p:cxnSp>
      <p:cxnSp>
        <p:nvCxnSpPr>
          <p:cNvPr id="68" name="Google Shape;68;p14"/>
          <p:cNvCxnSpPr/>
          <p:nvPr/>
        </p:nvCxnSpPr>
        <p:spPr>
          <a:xfrm>
            <a:off x="6169825" y="1960100"/>
            <a:ext cx="0" cy="460200"/>
          </a:xfrm>
          <a:prstGeom prst="straightConnector1">
            <a:avLst/>
          </a:prstGeom>
          <a:noFill/>
          <a:ln w="28575" cap="flat" cmpd="sng">
            <a:solidFill>
              <a:schemeClr val="dk1"/>
            </a:solidFill>
            <a:prstDash val="solid"/>
            <a:round/>
            <a:headEnd type="none" w="med" len="med"/>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623400" y="445025"/>
            <a:ext cx="8520600" cy="114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Cara Kerja </a:t>
            </a:r>
            <a:r>
              <a:rPr lang="en" i="1"/>
              <a:t>Account Based Model</a:t>
            </a:r>
            <a:endParaRPr i="1"/>
          </a:p>
          <a:p>
            <a:pPr marL="0" lvl="0" indent="0" algn="l" rtl="0">
              <a:spcBef>
                <a:spcPts val="0"/>
              </a:spcBef>
              <a:spcAft>
                <a:spcPts val="0"/>
              </a:spcAft>
              <a:buNone/>
            </a:pPr>
            <a:endParaRPr/>
          </a:p>
        </p:txBody>
      </p:sp>
      <p:sp>
        <p:nvSpPr>
          <p:cNvPr id="74" name="Google Shape;74;p15"/>
          <p:cNvSpPr/>
          <p:nvPr/>
        </p:nvSpPr>
        <p:spPr>
          <a:xfrm>
            <a:off x="684325" y="1786400"/>
            <a:ext cx="2102100" cy="2055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Jojo….. 100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Erin..….. 30 ₳</a:t>
            </a:r>
            <a:endParaRPr b="1"/>
          </a:p>
          <a:p>
            <a:pPr marL="0" lvl="0" indent="0" algn="ctr" rtl="0">
              <a:spcBef>
                <a:spcPts val="0"/>
              </a:spcBef>
              <a:spcAft>
                <a:spcPts val="0"/>
              </a:spcAft>
              <a:buNone/>
            </a:pPr>
            <a:endParaRPr b="1"/>
          </a:p>
          <a:p>
            <a:pPr marL="0" lvl="0" indent="0" algn="ctr" rtl="0">
              <a:spcBef>
                <a:spcPts val="0"/>
              </a:spcBef>
              <a:spcAft>
                <a:spcPts val="0"/>
              </a:spcAft>
              <a:buNone/>
            </a:pPr>
            <a:endParaRPr b="1"/>
          </a:p>
          <a:p>
            <a:pPr marL="0" lvl="0" indent="0" algn="ctr" rtl="0">
              <a:spcBef>
                <a:spcPts val="0"/>
              </a:spcBef>
              <a:spcAft>
                <a:spcPts val="0"/>
              </a:spcAft>
              <a:buNone/>
            </a:pP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State n</a:t>
            </a:r>
            <a:endParaRPr b="1"/>
          </a:p>
          <a:p>
            <a:pPr marL="0" lvl="0" indent="0" algn="ctr" rtl="0">
              <a:spcBef>
                <a:spcPts val="0"/>
              </a:spcBef>
              <a:spcAft>
                <a:spcPts val="0"/>
              </a:spcAft>
              <a:buNone/>
            </a:pPr>
            <a:endParaRPr/>
          </a:p>
        </p:txBody>
      </p:sp>
      <p:sp>
        <p:nvSpPr>
          <p:cNvPr id="75" name="Google Shape;75;p15"/>
          <p:cNvSpPr/>
          <p:nvPr/>
        </p:nvSpPr>
        <p:spPr>
          <a:xfrm>
            <a:off x="6357575" y="1786400"/>
            <a:ext cx="2102100" cy="2055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Jojo…… 75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Erin..….. 55 ₳</a:t>
            </a:r>
            <a:endParaRPr b="1"/>
          </a:p>
          <a:p>
            <a:pPr marL="0" lvl="0" indent="0" algn="ctr" rtl="0">
              <a:spcBef>
                <a:spcPts val="0"/>
              </a:spcBef>
              <a:spcAft>
                <a:spcPts val="0"/>
              </a:spcAft>
              <a:buNone/>
            </a:pPr>
            <a:endParaRPr b="1"/>
          </a:p>
          <a:p>
            <a:pPr marL="0" lvl="0" indent="0" algn="ctr" rtl="0">
              <a:spcBef>
                <a:spcPts val="0"/>
              </a:spcBef>
              <a:spcAft>
                <a:spcPts val="0"/>
              </a:spcAft>
              <a:buNone/>
            </a:pPr>
            <a:endParaRPr b="1"/>
          </a:p>
          <a:p>
            <a:pPr marL="0" lvl="0" indent="0" algn="ctr" rtl="0">
              <a:spcBef>
                <a:spcPts val="0"/>
              </a:spcBef>
              <a:spcAft>
                <a:spcPts val="0"/>
              </a:spcAft>
              <a:buNone/>
            </a:pP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State n+1</a:t>
            </a:r>
            <a:endParaRPr b="1"/>
          </a:p>
          <a:p>
            <a:pPr marL="0" lvl="0" indent="0" algn="ctr" rtl="0">
              <a:spcBef>
                <a:spcPts val="0"/>
              </a:spcBef>
              <a:spcAft>
                <a:spcPts val="0"/>
              </a:spcAft>
              <a:buNone/>
            </a:pPr>
            <a:endParaRPr/>
          </a:p>
        </p:txBody>
      </p:sp>
      <p:sp>
        <p:nvSpPr>
          <p:cNvPr id="76" name="Google Shape;76;p15"/>
          <p:cNvSpPr/>
          <p:nvPr/>
        </p:nvSpPr>
        <p:spPr>
          <a:xfrm>
            <a:off x="3447750" y="2281400"/>
            <a:ext cx="2248500" cy="1065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Jojo mengirim 25 ₳ ke Erin</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Transaction #1</a:t>
            </a:r>
            <a:endParaRPr b="1"/>
          </a:p>
          <a:p>
            <a:pPr marL="0" lvl="0" indent="0" algn="ctr" rtl="0">
              <a:spcBef>
                <a:spcPts val="0"/>
              </a:spcBef>
              <a:spcAft>
                <a:spcPts val="0"/>
              </a:spcAft>
              <a:buNone/>
            </a:pPr>
            <a:endParaRPr/>
          </a:p>
        </p:txBody>
      </p:sp>
      <p:cxnSp>
        <p:nvCxnSpPr>
          <p:cNvPr id="77" name="Google Shape;77;p15"/>
          <p:cNvCxnSpPr>
            <a:stCxn id="74" idx="3"/>
            <a:endCxn id="76" idx="1"/>
          </p:cNvCxnSpPr>
          <p:nvPr/>
        </p:nvCxnSpPr>
        <p:spPr>
          <a:xfrm>
            <a:off x="2786425" y="2814050"/>
            <a:ext cx="661200" cy="0"/>
          </a:xfrm>
          <a:prstGeom prst="straightConnector1">
            <a:avLst/>
          </a:prstGeom>
          <a:noFill/>
          <a:ln w="28575" cap="flat" cmpd="sng">
            <a:solidFill>
              <a:schemeClr val="dk1"/>
            </a:solidFill>
            <a:prstDash val="solid"/>
            <a:round/>
            <a:headEnd type="none" w="med" len="med"/>
            <a:tailEnd type="triangle" w="med" len="med"/>
          </a:ln>
        </p:spPr>
      </p:cxnSp>
      <p:cxnSp>
        <p:nvCxnSpPr>
          <p:cNvPr id="78" name="Google Shape;78;p15"/>
          <p:cNvCxnSpPr/>
          <p:nvPr/>
        </p:nvCxnSpPr>
        <p:spPr>
          <a:xfrm>
            <a:off x="5696375" y="2814050"/>
            <a:ext cx="661200" cy="0"/>
          </a:xfrm>
          <a:prstGeom prst="straightConnector1">
            <a:avLst/>
          </a:prstGeom>
          <a:noFill/>
          <a:ln w="28575" cap="flat" cmpd="sng">
            <a:solidFill>
              <a:schemeClr val="dk1"/>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670450" y="4459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Cara Kerja </a:t>
            </a:r>
            <a:r>
              <a:rPr lang="en" i="1"/>
              <a:t>UTxO Based Model </a:t>
            </a:r>
            <a:r>
              <a:rPr lang="en"/>
              <a:t>(Skenario 1)</a:t>
            </a:r>
            <a:endParaRPr/>
          </a:p>
          <a:p>
            <a:pPr marL="0" lvl="0" indent="0" algn="l" rtl="0">
              <a:spcBef>
                <a:spcPts val="0"/>
              </a:spcBef>
              <a:spcAft>
                <a:spcPts val="0"/>
              </a:spcAft>
              <a:buNone/>
            </a:pPr>
            <a:endParaRPr/>
          </a:p>
        </p:txBody>
      </p:sp>
      <p:sp>
        <p:nvSpPr>
          <p:cNvPr id="84" name="Google Shape;84;p16"/>
          <p:cNvSpPr/>
          <p:nvPr/>
        </p:nvSpPr>
        <p:spPr>
          <a:xfrm>
            <a:off x="838525" y="2161575"/>
            <a:ext cx="1339200" cy="738600"/>
          </a:xfrm>
          <a:prstGeom prst="roundRect">
            <a:avLst>
              <a:gd name="adj" fmla="val 16667"/>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solidFill>
                  <a:schemeClr val="lt1"/>
                </a:solidFill>
              </a:rPr>
              <a:t>UTxO </a:t>
            </a:r>
            <a:endParaRPr b="1">
              <a:solidFill>
                <a:schemeClr val="lt1"/>
              </a:solidFill>
            </a:endParaRPr>
          </a:p>
          <a:p>
            <a:pPr marL="0" lvl="0" indent="0" algn="ctr" rtl="0">
              <a:spcBef>
                <a:spcPts val="0"/>
              </a:spcBef>
              <a:spcAft>
                <a:spcPts val="0"/>
              </a:spcAft>
              <a:buNone/>
            </a:pPr>
            <a:endParaRPr b="1">
              <a:solidFill>
                <a:schemeClr val="lt1"/>
              </a:solidFill>
            </a:endParaRPr>
          </a:p>
          <a:p>
            <a:pPr marL="0" lvl="0" indent="0" algn="ctr" rtl="0">
              <a:spcBef>
                <a:spcPts val="0"/>
              </a:spcBef>
              <a:spcAft>
                <a:spcPts val="0"/>
              </a:spcAft>
              <a:buNone/>
            </a:pPr>
            <a:r>
              <a:rPr lang="en" b="1">
                <a:solidFill>
                  <a:schemeClr val="lt1"/>
                </a:solidFill>
              </a:rPr>
              <a:t>100 ₳</a:t>
            </a:r>
            <a:endParaRPr b="1">
              <a:solidFill>
                <a:schemeClr val="lt1"/>
              </a:solidFill>
            </a:endParaRPr>
          </a:p>
          <a:p>
            <a:pPr marL="0" lvl="0" indent="0" algn="ctr" rtl="0">
              <a:spcBef>
                <a:spcPts val="0"/>
              </a:spcBef>
              <a:spcAft>
                <a:spcPts val="0"/>
              </a:spcAft>
              <a:buNone/>
            </a:pPr>
            <a:endParaRPr/>
          </a:p>
        </p:txBody>
      </p:sp>
      <p:sp>
        <p:nvSpPr>
          <p:cNvPr id="85" name="Google Shape;85;p16"/>
          <p:cNvSpPr/>
          <p:nvPr/>
        </p:nvSpPr>
        <p:spPr>
          <a:xfrm>
            <a:off x="3457925" y="2161575"/>
            <a:ext cx="2215800" cy="1065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Jojo mengirim 25 ₳ ke Erin</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Transaction #1</a:t>
            </a:r>
            <a:endParaRPr b="1"/>
          </a:p>
          <a:p>
            <a:pPr marL="0" lvl="0" indent="0" algn="ctr" rtl="0">
              <a:spcBef>
                <a:spcPts val="0"/>
              </a:spcBef>
              <a:spcAft>
                <a:spcPts val="0"/>
              </a:spcAft>
              <a:buNone/>
            </a:pPr>
            <a:endParaRPr/>
          </a:p>
        </p:txBody>
      </p:sp>
      <p:sp>
        <p:nvSpPr>
          <p:cNvPr id="86" name="Google Shape;86;p16"/>
          <p:cNvSpPr/>
          <p:nvPr/>
        </p:nvSpPr>
        <p:spPr>
          <a:xfrm>
            <a:off x="838525" y="3284975"/>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75 ₳</a:t>
            </a:r>
            <a:endParaRPr b="1"/>
          </a:p>
          <a:p>
            <a:pPr marL="0" lvl="0" indent="0" algn="ctr" rtl="0">
              <a:spcBef>
                <a:spcPts val="0"/>
              </a:spcBef>
              <a:spcAft>
                <a:spcPts val="0"/>
              </a:spcAft>
              <a:buNone/>
            </a:pPr>
            <a:endParaRPr/>
          </a:p>
        </p:txBody>
      </p:sp>
      <p:sp>
        <p:nvSpPr>
          <p:cNvPr id="87" name="Google Shape;87;p16"/>
          <p:cNvSpPr txBox="1"/>
          <p:nvPr/>
        </p:nvSpPr>
        <p:spPr>
          <a:xfrm>
            <a:off x="838525" y="1718875"/>
            <a:ext cx="15498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Akun Jojo</a:t>
            </a:r>
            <a:endParaRPr sz="1800">
              <a:solidFill>
                <a:schemeClr val="dk1"/>
              </a:solidFill>
            </a:endParaRPr>
          </a:p>
        </p:txBody>
      </p:sp>
      <p:sp>
        <p:nvSpPr>
          <p:cNvPr id="88" name="Google Shape;88;p16"/>
          <p:cNvSpPr/>
          <p:nvPr/>
        </p:nvSpPr>
        <p:spPr>
          <a:xfrm>
            <a:off x="6953925" y="2161575"/>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30 ₳</a:t>
            </a:r>
            <a:endParaRPr b="1"/>
          </a:p>
          <a:p>
            <a:pPr marL="0" lvl="0" indent="0" algn="ctr" rtl="0">
              <a:spcBef>
                <a:spcPts val="0"/>
              </a:spcBef>
              <a:spcAft>
                <a:spcPts val="0"/>
              </a:spcAft>
              <a:buNone/>
            </a:pPr>
            <a:endParaRPr/>
          </a:p>
        </p:txBody>
      </p:sp>
      <p:sp>
        <p:nvSpPr>
          <p:cNvPr id="89" name="Google Shape;89;p16"/>
          <p:cNvSpPr/>
          <p:nvPr/>
        </p:nvSpPr>
        <p:spPr>
          <a:xfrm>
            <a:off x="6953925" y="3284975"/>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25 ₳</a:t>
            </a:r>
            <a:endParaRPr b="1"/>
          </a:p>
          <a:p>
            <a:pPr marL="0" lvl="0" indent="0" algn="ctr" rtl="0">
              <a:spcBef>
                <a:spcPts val="0"/>
              </a:spcBef>
              <a:spcAft>
                <a:spcPts val="0"/>
              </a:spcAft>
              <a:buNone/>
            </a:pPr>
            <a:endParaRPr/>
          </a:p>
        </p:txBody>
      </p:sp>
      <p:sp>
        <p:nvSpPr>
          <p:cNvPr id="90" name="Google Shape;90;p16"/>
          <p:cNvSpPr txBox="1"/>
          <p:nvPr/>
        </p:nvSpPr>
        <p:spPr>
          <a:xfrm>
            <a:off x="6954075" y="1718875"/>
            <a:ext cx="15498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Akun Erin</a:t>
            </a:r>
            <a:endParaRPr sz="1800">
              <a:solidFill>
                <a:schemeClr val="dk1"/>
              </a:solidFill>
            </a:endParaRPr>
          </a:p>
        </p:txBody>
      </p:sp>
      <p:cxnSp>
        <p:nvCxnSpPr>
          <p:cNvPr id="91" name="Google Shape;91;p16"/>
          <p:cNvCxnSpPr>
            <a:stCxn id="84" idx="3"/>
          </p:cNvCxnSpPr>
          <p:nvPr/>
        </p:nvCxnSpPr>
        <p:spPr>
          <a:xfrm rot="10800000" flipH="1">
            <a:off x="2177725" y="2527875"/>
            <a:ext cx="1267200" cy="3000"/>
          </a:xfrm>
          <a:prstGeom prst="straightConnector1">
            <a:avLst/>
          </a:prstGeom>
          <a:noFill/>
          <a:ln w="28575" cap="flat" cmpd="sng">
            <a:solidFill>
              <a:schemeClr val="dk1"/>
            </a:solidFill>
            <a:prstDash val="solid"/>
            <a:round/>
            <a:headEnd type="none" w="med" len="med"/>
            <a:tailEnd type="triangle" w="med" len="med"/>
          </a:ln>
        </p:spPr>
      </p:cxnSp>
      <p:cxnSp>
        <p:nvCxnSpPr>
          <p:cNvPr id="92" name="Google Shape;92;p16"/>
          <p:cNvCxnSpPr>
            <a:stCxn id="85" idx="2"/>
          </p:cNvCxnSpPr>
          <p:nvPr/>
        </p:nvCxnSpPr>
        <p:spPr>
          <a:xfrm flipH="1">
            <a:off x="4564025" y="3226875"/>
            <a:ext cx="1800" cy="442800"/>
          </a:xfrm>
          <a:prstGeom prst="straightConnector1">
            <a:avLst/>
          </a:prstGeom>
          <a:noFill/>
          <a:ln w="28575" cap="flat" cmpd="sng">
            <a:solidFill>
              <a:schemeClr val="dk1"/>
            </a:solidFill>
            <a:prstDash val="solid"/>
            <a:round/>
            <a:headEnd type="none" w="med" len="med"/>
            <a:tailEnd type="none" w="med" len="med"/>
          </a:ln>
        </p:spPr>
      </p:cxnSp>
      <p:cxnSp>
        <p:nvCxnSpPr>
          <p:cNvPr id="93" name="Google Shape;93;p16"/>
          <p:cNvCxnSpPr/>
          <p:nvPr/>
        </p:nvCxnSpPr>
        <p:spPr>
          <a:xfrm flipH="1">
            <a:off x="2181125" y="3665050"/>
            <a:ext cx="2384700" cy="2100"/>
          </a:xfrm>
          <a:prstGeom prst="straightConnector1">
            <a:avLst/>
          </a:prstGeom>
          <a:noFill/>
          <a:ln w="28575" cap="flat" cmpd="sng">
            <a:solidFill>
              <a:schemeClr val="dk1"/>
            </a:solidFill>
            <a:prstDash val="solid"/>
            <a:round/>
            <a:headEnd type="none" w="med" len="med"/>
            <a:tailEnd type="triangle" w="med" len="med"/>
          </a:ln>
        </p:spPr>
      </p:cxnSp>
      <p:cxnSp>
        <p:nvCxnSpPr>
          <p:cNvPr id="94" name="Google Shape;94;p16"/>
          <p:cNvCxnSpPr/>
          <p:nvPr/>
        </p:nvCxnSpPr>
        <p:spPr>
          <a:xfrm>
            <a:off x="4571575" y="3665350"/>
            <a:ext cx="2376600" cy="1500"/>
          </a:xfrm>
          <a:prstGeom prst="straightConnector1">
            <a:avLst/>
          </a:prstGeom>
          <a:noFill/>
          <a:ln w="28575" cap="flat" cmpd="sng">
            <a:solidFill>
              <a:schemeClr val="dk1"/>
            </a:solidFill>
            <a:prstDash val="solid"/>
            <a:round/>
            <a:headEnd type="none" w="med" len="med"/>
            <a:tailEnd type="triangle" w="med" len="med"/>
          </a:ln>
        </p:spPr>
      </p:cxnSp>
      <p:sp>
        <p:nvSpPr>
          <p:cNvPr id="95" name="Google Shape;95;p16"/>
          <p:cNvSpPr txBox="1"/>
          <p:nvPr/>
        </p:nvSpPr>
        <p:spPr>
          <a:xfrm>
            <a:off x="2388475" y="2156513"/>
            <a:ext cx="7431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rPr>
              <a:t>Input</a:t>
            </a:r>
            <a:endParaRPr sz="1500">
              <a:solidFill>
                <a:schemeClr val="dk1"/>
              </a:solidFill>
            </a:endParaRPr>
          </a:p>
        </p:txBody>
      </p:sp>
      <p:sp>
        <p:nvSpPr>
          <p:cNvPr id="96" name="Google Shape;96;p16"/>
          <p:cNvSpPr txBox="1"/>
          <p:nvPr/>
        </p:nvSpPr>
        <p:spPr>
          <a:xfrm>
            <a:off x="2562850" y="3285000"/>
            <a:ext cx="16236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rPr>
              <a:t>Output (Change)</a:t>
            </a:r>
            <a:endParaRPr sz="1500">
              <a:solidFill>
                <a:schemeClr val="dk1"/>
              </a:solidFill>
            </a:endParaRPr>
          </a:p>
        </p:txBody>
      </p:sp>
      <p:sp>
        <p:nvSpPr>
          <p:cNvPr id="97" name="Google Shape;97;p16"/>
          <p:cNvSpPr txBox="1"/>
          <p:nvPr/>
        </p:nvSpPr>
        <p:spPr>
          <a:xfrm>
            <a:off x="5315275" y="3285000"/>
            <a:ext cx="8892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rPr>
              <a:t>Output</a:t>
            </a:r>
            <a:endParaRPr sz="15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743300" y="4155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Cara Kerja </a:t>
            </a:r>
            <a:r>
              <a:rPr lang="en" i="1"/>
              <a:t>UTxO Based Model </a:t>
            </a:r>
            <a:r>
              <a:rPr lang="en"/>
              <a:t>(Skenario 2) </a:t>
            </a:r>
            <a:endParaRPr/>
          </a:p>
          <a:p>
            <a:pPr marL="0" lvl="0" indent="0" algn="l" rtl="0">
              <a:spcBef>
                <a:spcPts val="0"/>
              </a:spcBef>
              <a:spcAft>
                <a:spcPts val="0"/>
              </a:spcAft>
              <a:buNone/>
            </a:pPr>
            <a:endParaRPr/>
          </a:p>
        </p:txBody>
      </p:sp>
      <p:sp>
        <p:nvSpPr>
          <p:cNvPr id="103" name="Google Shape;103;p17"/>
          <p:cNvSpPr/>
          <p:nvPr/>
        </p:nvSpPr>
        <p:spPr>
          <a:xfrm>
            <a:off x="838525" y="1430950"/>
            <a:ext cx="1339200" cy="738600"/>
          </a:xfrm>
          <a:prstGeom prst="roundRect">
            <a:avLst>
              <a:gd name="adj" fmla="val 16667"/>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50 ₳</a:t>
            </a:r>
            <a:endParaRPr b="1"/>
          </a:p>
          <a:p>
            <a:pPr marL="0" lvl="0" indent="0" algn="ctr" rtl="0">
              <a:spcBef>
                <a:spcPts val="0"/>
              </a:spcBef>
              <a:spcAft>
                <a:spcPts val="0"/>
              </a:spcAft>
              <a:buNone/>
            </a:pPr>
            <a:endParaRPr/>
          </a:p>
        </p:txBody>
      </p:sp>
      <p:sp>
        <p:nvSpPr>
          <p:cNvPr id="104" name="Google Shape;104;p17"/>
          <p:cNvSpPr/>
          <p:nvPr/>
        </p:nvSpPr>
        <p:spPr>
          <a:xfrm>
            <a:off x="3457925" y="1430950"/>
            <a:ext cx="2215800" cy="1065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Jojo mengirim 25 ₳ ke Erin</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Transaction #1</a:t>
            </a:r>
            <a:endParaRPr b="1"/>
          </a:p>
          <a:p>
            <a:pPr marL="0" lvl="0" indent="0" algn="ctr" rtl="0">
              <a:spcBef>
                <a:spcPts val="0"/>
              </a:spcBef>
              <a:spcAft>
                <a:spcPts val="0"/>
              </a:spcAft>
              <a:buNone/>
            </a:pPr>
            <a:endParaRPr/>
          </a:p>
        </p:txBody>
      </p:sp>
      <p:sp>
        <p:nvSpPr>
          <p:cNvPr id="105" name="Google Shape;105;p17"/>
          <p:cNvSpPr/>
          <p:nvPr/>
        </p:nvSpPr>
        <p:spPr>
          <a:xfrm>
            <a:off x="838525" y="40630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25 ₳</a:t>
            </a:r>
            <a:endParaRPr b="1"/>
          </a:p>
          <a:p>
            <a:pPr marL="0" lvl="0" indent="0" algn="ctr" rtl="0">
              <a:spcBef>
                <a:spcPts val="0"/>
              </a:spcBef>
              <a:spcAft>
                <a:spcPts val="0"/>
              </a:spcAft>
              <a:buNone/>
            </a:pPr>
            <a:endParaRPr/>
          </a:p>
        </p:txBody>
      </p:sp>
      <p:sp>
        <p:nvSpPr>
          <p:cNvPr id="106" name="Google Shape;106;p17"/>
          <p:cNvSpPr txBox="1"/>
          <p:nvPr/>
        </p:nvSpPr>
        <p:spPr>
          <a:xfrm>
            <a:off x="838525" y="988250"/>
            <a:ext cx="15501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Akun Jojo</a:t>
            </a:r>
            <a:endParaRPr sz="1800">
              <a:solidFill>
                <a:schemeClr val="dk1"/>
              </a:solidFill>
            </a:endParaRPr>
          </a:p>
        </p:txBody>
      </p:sp>
      <p:sp>
        <p:nvSpPr>
          <p:cNvPr id="107" name="Google Shape;107;p17"/>
          <p:cNvSpPr/>
          <p:nvPr/>
        </p:nvSpPr>
        <p:spPr>
          <a:xfrm>
            <a:off x="6953925" y="14309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30 ₳</a:t>
            </a:r>
            <a:endParaRPr b="1"/>
          </a:p>
          <a:p>
            <a:pPr marL="0" lvl="0" indent="0" algn="ctr" rtl="0">
              <a:spcBef>
                <a:spcPts val="0"/>
              </a:spcBef>
              <a:spcAft>
                <a:spcPts val="0"/>
              </a:spcAft>
              <a:buNone/>
            </a:pPr>
            <a:endParaRPr/>
          </a:p>
        </p:txBody>
      </p:sp>
      <p:sp>
        <p:nvSpPr>
          <p:cNvPr id="108" name="Google Shape;108;p17"/>
          <p:cNvSpPr/>
          <p:nvPr/>
        </p:nvSpPr>
        <p:spPr>
          <a:xfrm>
            <a:off x="6953925" y="25543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25 ₳</a:t>
            </a:r>
            <a:endParaRPr b="1"/>
          </a:p>
          <a:p>
            <a:pPr marL="0" lvl="0" indent="0" algn="ctr" rtl="0">
              <a:spcBef>
                <a:spcPts val="0"/>
              </a:spcBef>
              <a:spcAft>
                <a:spcPts val="0"/>
              </a:spcAft>
              <a:buNone/>
            </a:pPr>
            <a:endParaRPr/>
          </a:p>
        </p:txBody>
      </p:sp>
      <p:sp>
        <p:nvSpPr>
          <p:cNvPr id="109" name="Google Shape;109;p17"/>
          <p:cNvSpPr txBox="1"/>
          <p:nvPr/>
        </p:nvSpPr>
        <p:spPr>
          <a:xfrm>
            <a:off x="6953775" y="988250"/>
            <a:ext cx="15501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Akun Erin</a:t>
            </a:r>
            <a:endParaRPr sz="1800">
              <a:solidFill>
                <a:schemeClr val="dk1"/>
              </a:solidFill>
            </a:endParaRPr>
          </a:p>
        </p:txBody>
      </p:sp>
      <p:cxnSp>
        <p:nvCxnSpPr>
          <p:cNvPr id="110" name="Google Shape;110;p17"/>
          <p:cNvCxnSpPr>
            <a:stCxn id="103" idx="3"/>
          </p:cNvCxnSpPr>
          <p:nvPr/>
        </p:nvCxnSpPr>
        <p:spPr>
          <a:xfrm rot="10800000" flipH="1">
            <a:off x="2177725" y="1798150"/>
            <a:ext cx="1278900" cy="2100"/>
          </a:xfrm>
          <a:prstGeom prst="straightConnector1">
            <a:avLst/>
          </a:prstGeom>
          <a:noFill/>
          <a:ln w="28575" cap="flat" cmpd="sng">
            <a:solidFill>
              <a:schemeClr val="dk1"/>
            </a:solidFill>
            <a:prstDash val="solid"/>
            <a:round/>
            <a:headEnd type="none" w="med" len="med"/>
            <a:tailEnd type="triangle" w="med" len="med"/>
          </a:ln>
        </p:spPr>
      </p:cxnSp>
      <p:cxnSp>
        <p:nvCxnSpPr>
          <p:cNvPr id="111" name="Google Shape;111;p17"/>
          <p:cNvCxnSpPr/>
          <p:nvPr/>
        </p:nvCxnSpPr>
        <p:spPr>
          <a:xfrm flipH="1">
            <a:off x="4558925" y="2511150"/>
            <a:ext cx="5100" cy="1912500"/>
          </a:xfrm>
          <a:prstGeom prst="straightConnector1">
            <a:avLst/>
          </a:prstGeom>
          <a:noFill/>
          <a:ln w="28575" cap="flat" cmpd="sng">
            <a:solidFill>
              <a:schemeClr val="dk1"/>
            </a:solidFill>
            <a:prstDash val="solid"/>
            <a:round/>
            <a:headEnd type="none" w="med" len="med"/>
            <a:tailEnd type="none" w="med" len="med"/>
          </a:ln>
        </p:spPr>
      </p:cxnSp>
      <p:cxnSp>
        <p:nvCxnSpPr>
          <p:cNvPr id="112" name="Google Shape;112;p17"/>
          <p:cNvCxnSpPr/>
          <p:nvPr/>
        </p:nvCxnSpPr>
        <p:spPr>
          <a:xfrm rot="10800000">
            <a:off x="2179500" y="4415300"/>
            <a:ext cx="2380200" cy="3300"/>
          </a:xfrm>
          <a:prstGeom prst="straightConnector1">
            <a:avLst/>
          </a:prstGeom>
          <a:noFill/>
          <a:ln w="28575" cap="flat" cmpd="sng">
            <a:solidFill>
              <a:schemeClr val="dk1"/>
            </a:solidFill>
            <a:prstDash val="solid"/>
            <a:round/>
            <a:headEnd type="none" w="med" len="med"/>
            <a:tailEnd type="triangle" w="med" len="med"/>
          </a:ln>
        </p:spPr>
      </p:cxnSp>
      <p:cxnSp>
        <p:nvCxnSpPr>
          <p:cNvPr id="113" name="Google Shape;113;p17"/>
          <p:cNvCxnSpPr/>
          <p:nvPr/>
        </p:nvCxnSpPr>
        <p:spPr>
          <a:xfrm>
            <a:off x="4564025" y="2939050"/>
            <a:ext cx="2376600" cy="1500"/>
          </a:xfrm>
          <a:prstGeom prst="straightConnector1">
            <a:avLst/>
          </a:prstGeom>
          <a:noFill/>
          <a:ln w="28575" cap="flat" cmpd="sng">
            <a:solidFill>
              <a:schemeClr val="dk1"/>
            </a:solidFill>
            <a:prstDash val="solid"/>
            <a:round/>
            <a:headEnd type="none" w="med" len="med"/>
            <a:tailEnd type="triangle" w="med" len="med"/>
          </a:ln>
        </p:spPr>
      </p:cxnSp>
      <p:sp>
        <p:nvSpPr>
          <p:cNvPr id="114" name="Google Shape;114;p17"/>
          <p:cNvSpPr txBox="1"/>
          <p:nvPr/>
        </p:nvSpPr>
        <p:spPr>
          <a:xfrm>
            <a:off x="2512275" y="1350950"/>
            <a:ext cx="6111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rPr>
              <a:t>Input</a:t>
            </a:r>
            <a:endParaRPr sz="1500">
              <a:solidFill>
                <a:schemeClr val="dk1"/>
              </a:solidFill>
            </a:endParaRPr>
          </a:p>
        </p:txBody>
      </p:sp>
      <p:sp>
        <p:nvSpPr>
          <p:cNvPr id="115" name="Google Shape;115;p17"/>
          <p:cNvSpPr txBox="1"/>
          <p:nvPr/>
        </p:nvSpPr>
        <p:spPr>
          <a:xfrm>
            <a:off x="2556525" y="3999800"/>
            <a:ext cx="16236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rPr>
              <a:t>Output (Change)</a:t>
            </a:r>
            <a:endParaRPr sz="1500">
              <a:solidFill>
                <a:schemeClr val="dk1"/>
              </a:solidFill>
            </a:endParaRPr>
          </a:p>
        </p:txBody>
      </p:sp>
      <p:sp>
        <p:nvSpPr>
          <p:cNvPr id="116" name="Google Shape;116;p17"/>
          <p:cNvSpPr txBox="1"/>
          <p:nvPr/>
        </p:nvSpPr>
        <p:spPr>
          <a:xfrm>
            <a:off x="5314375" y="2511150"/>
            <a:ext cx="8892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rPr>
              <a:t>Output</a:t>
            </a:r>
            <a:endParaRPr sz="1500">
              <a:solidFill>
                <a:schemeClr val="dk1"/>
              </a:solidFill>
            </a:endParaRPr>
          </a:p>
        </p:txBody>
      </p:sp>
      <p:sp>
        <p:nvSpPr>
          <p:cNvPr id="117" name="Google Shape;117;p17"/>
          <p:cNvSpPr/>
          <p:nvPr/>
        </p:nvSpPr>
        <p:spPr>
          <a:xfrm>
            <a:off x="836725" y="230890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30 ₳</a:t>
            </a:r>
            <a:endParaRPr b="1"/>
          </a:p>
          <a:p>
            <a:pPr marL="0" lvl="0" indent="0" algn="ctr" rtl="0">
              <a:spcBef>
                <a:spcPts val="0"/>
              </a:spcBef>
              <a:spcAft>
                <a:spcPts val="0"/>
              </a:spcAft>
              <a:buNone/>
            </a:pPr>
            <a:endParaRPr/>
          </a:p>
        </p:txBody>
      </p:sp>
      <p:sp>
        <p:nvSpPr>
          <p:cNvPr id="118" name="Google Shape;118;p17"/>
          <p:cNvSpPr/>
          <p:nvPr/>
        </p:nvSpPr>
        <p:spPr>
          <a:xfrm>
            <a:off x="836725" y="31868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20 ₳</a:t>
            </a:r>
            <a:endParaRPr b="1"/>
          </a:p>
          <a:p>
            <a:pPr marL="0" lvl="0" indent="0" algn="ctr"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8"/>
          <p:cNvSpPr txBox="1">
            <a:spLocks noGrp="1"/>
          </p:cNvSpPr>
          <p:nvPr>
            <p:ph type="title"/>
          </p:nvPr>
        </p:nvSpPr>
        <p:spPr>
          <a:xfrm>
            <a:off x="762325" y="4155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Cara Kerja </a:t>
            </a:r>
            <a:r>
              <a:rPr lang="en" i="1"/>
              <a:t>UTxO Based Model </a:t>
            </a:r>
            <a:r>
              <a:rPr lang="en"/>
              <a:t>(Skenario 3) </a:t>
            </a:r>
            <a:endParaRPr/>
          </a:p>
          <a:p>
            <a:pPr marL="0" lvl="0" indent="0" algn="l" rtl="0">
              <a:spcBef>
                <a:spcPts val="0"/>
              </a:spcBef>
              <a:spcAft>
                <a:spcPts val="0"/>
              </a:spcAft>
              <a:buNone/>
            </a:pPr>
            <a:endParaRPr/>
          </a:p>
        </p:txBody>
      </p:sp>
      <p:sp>
        <p:nvSpPr>
          <p:cNvPr id="124" name="Google Shape;124;p18"/>
          <p:cNvSpPr/>
          <p:nvPr/>
        </p:nvSpPr>
        <p:spPr>
          <a:xfrm>
            <a:off x="838525" y="14309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70 ₳</a:t>
            </a:r>
            <a:endParaRPr b="1"/>
          </a:p>
          <a:p>
            <a:pPr marL="0" lvl="0" indent="0" algn="ctr" rtl="0">
              <a:spcBef>
                <a:spcPts val="0"/>
              </a:spcBef>
              <a:spcAft>
                <a:spcPts val="0"/>
              </a:spcAft>
              <a:buNone/>
            </a:pPr>
            <a:endParaRPr/>
          </a:p>
        </p:txBody>
      </p:sp>
      <p:sp>
        <p:nvSpPr>
          <p:cNvPr id="125" name="Google Shape;125;p18"/>
          <p:cNvSpPr/>
          <p:nvPr/>
        </p:nvSpPr>
        <p:spPr>
          <a:xfrm>
            <a:off x="3457925" y="1430950"/>
            <a:ext cx="2215800" cy="1065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Jojo mengirim 25 ₳ ke Erin</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Transaction #1</a:t>
            </a:r>
            <a:endParaRPr b="1"/>
          </a:p>
          <a:p>
            <a:pPr marL="0" lvl="0" indent="0" algn="ctr" rtl="0">
              <a:spcBef>
                <a:spcPts val="0"/>
              </a:spcBef>
              <a:spcAft>
                <a:spcPts val="0"/>
              </a:spcAft>
              <a:buNone/>
            </a:pPr>
            <a:endParaRPr/>
          </a:p>
        </p:txBody>
      </p:sp>
      <p:sp>
        <p:nvSpPr>
          <p:cNvPr id="126" name="Google Shape;126;p18"/>
          <p:cNvSpPr/>
          <p:nvPr/>
        </p:nvSpPr>
        <p:spPr>
          <a:xfrm>
            <a:off x="838525" y="40630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5 ₳</a:t>
            </a:r>
            <a:endParaRPr b="1"/>
          </a:p>
          <a:p>
            <a:pPr marL="0" lvl="0" indent="0" algn="ctr" rtl="0">
              <a:spcBef>
                <a:spcPts val="0"/>
              </a:spcBef>
              <a:spcAft>
                <a:spcPts val="0"/>
              </a:spcAft>
              <a:buNone/>
            </a:pPr>
            <a:endParaRPr/>
          </a:p>
        </p:txBody>
      </p:sp>
      <p:sp>
        <p:nvSpPr>
          <p:cNvPr id="127" name="Google Shape;127;p18"/>
          <p:cNvSpPr txBox="1"/>
          <p:nvPr/>
        </p:nvSpPr>
        <p:spPr>
          <a:xfrm>
            <a:off x="838525" y="988250"/>
            <a:ext cx="15501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Akun Jojo</a:t>
            </a:r>
            <a:endParaRPr sz="1800">
              <a:solidFill>
                <a:schemeClr val="dk1"/>
              </a:solidFill>
            </a:endParaRPr>
          </a:p>
        </p:txBody>
      </p:sp>
      <p:sp>
        <p:nvSpPr>
          <p:cNvPr id="128" name="Google Shape;128;p18"/>
          <p:cNvSpPr/>
          <p:nvPr/>
        </p:nvSpPr>
        <p:spPr>
          <a:xfrm>
            <a:off x="6953925" y="14309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30 ₳</a:t>
            </a:r>
            <a:endParaRPr b="1"/>
          </a:p>
          <a:p>
            <a:pPr marL="0" lvl="0" indent="0" algn="ctr" rtl="0">
              <a:spcBef>
                <a:spcPts val="0"/>
              </a:spcBef>
              <a:spcAft>
                <a:spcPts val="0"/>
              </a:spcAft>
              <a:buNone/>
            </a:pPr>
            <a:endParaRPr/>
          </a:p>
        </p:txBody>
      </p:sp>
      <p:sp>
        <p:nvSpPr>
          <p:cNvPr id="129" name="Google Shape;129;p18"/>
          <p:cNvSpPr/>
          <p:nvPr/>
        </p:nvSpPr>
        <p:spPr>
          <a:xfrm>
            <a:off x="6953925" y="25543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25 ₳</a:t>
            </a:r>
            <a:endParaRPr b="1"/>
          </a:p>
          <a:p>
            <a:pPr marL="0" lvl="0" indent="0" algn="ctr" rtl="0">
              <a:spcBef>
                <a:spcPts val="0"/>
              </a:spcBef>
              <a:spcAft>
                <a:spcPts val="0"/>
              </a:spcAft>
              <a:buNone/>
            </a:pPr>
            <a:endParaRPr/>
          </a:p>
        </p:txBody>
      </p:sp>
      <p:sp>
        <p:nvSpPr>
          <p:cNvPr id="130" name="Google Shape;130;p18"/>
          <p:cNvSpPr txBox="1"/>
          <p:nvPr/>
        </p:nvSpPr>
        <p:spPr>
          <a:xfrm>
            <a:off x="6953775" y="988250"/>
            <a:ext cx="15501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Akun Erin</a:t>
            </a:r>
            <a:endParaRPr sz="1800">
              <a:solidFill>
                <a:schemeClr val="dk1"/>
              </a:solidFill>
            </a:endParaRPr>
          </a:p>
        </p:txBody>
      </p:sp>
      <p:cxnSp>
        <p:nvCxnSpPr>
          <p:cNvPr id="131" name="Google Shape;131;p18"/>
          <p:cNvCxnSpPr/>
          <p:nvPr/>
        </p:nvCxnSpPr>
        <p:spPr>
          <a:xfrm>
            <a:off x="2769475" y="1796050"/>
            <a:ext cx="687000" cy="2100"/>
          </a:xfrm>
          <a:prstGeom prst="straightConnector1">
            <a:avLst/>
          </a:prstGeom>
          <a:noFill/>
          <a:ln w="28575" cap="flat" cmpd="sng">
            <a:solidFill>
              <a:schemeClr val="dk1"/>
            </a:solidFill>
            <a:prstDash val="solid"/>
            <a:round/>
            <a:headEnd type="none" w="med" len="med"/>
            <a:tailEnd type="triangle" w="med" len="med"/>
          </a:ln>
        </p:spPr>
      </p:cxnSp>
      <p:cxnSp>
        <p:nvCxnSpPr>
          <p:cNvPr id="132" name="Google Shape;132;p18"/>
          <p:cNvCxnSpPr/>
          <p:nvPr/>
        </p:nvCxnSpPr>
        <p:spPr>
          <a:xfrm flipH="1">
            <a:off x="4558925" y="2511150"/>
            <a:ext cx="5100" cy="1912500"/>
          </a:xfrm>
          <a:prstGeom prst="straightConnector1">
            <a:avLst/>
          </a:prstGeom>
          <a:noFill/>
          <a:ln w="28575" cap="flat" cmpd="sng">
            <a:solidFill>
              <a:schemeClr val="dk1"/>
            </a:solidFill>
            <a:prstDash val="solid"/>
            <a:round/>
            <a:headEnd type="none" w="med" len="med"/>
            <a:tailEnd type="none" w="med" len="med"/>
          </a:ln>
        </p:spPr>
      </p:cxnSp>
      <p:cxnSp>
        <p:nvCxnSpPr>
          <p:cNvPr id="133" name="Google Shape;133;p18"/>
          <p:cNvCxnSpPr/>
          <p:nvPr/>
        </p:nvCxnSpPr>
        <p:spPr>
          <a:xfrm rot="10800000">
            <a:off x="2179500" y="4415300"/>
            <a:ext cx="2380200" cy="3300"/>
          </a:xfrm>
          <a:prstGeom prst="straightConnector1">
            <a:avLst/>
          </a:prstGeom>
          <a:noFill/>
          <a:ln w="28575" cap="flat" cmpd="sng">
            <a:solidFill>
              <a:schemeClr val="dk1"/>
            </a:solidFill>
            <a:prstDash val="solid"/>
            <a:round/>
            <a:headEnd type="none" w="med" len="med"/>
            <a:tailEnd type="triangle" w="med" len="med"/>
          </a:ln>
        </p:spPr>
      </p:cxnSp>
      <p:cxnSp>
        <p:nvCxnSpPr>
          <p:cNvPr id="134" name="Google Shape;134;p18"/>
          <p:cNvCxnSpPr/>
          <p:nvPr/>
        </p:nvCxnSpPr>
        <p:spPr>
          <a:xfrm>
            <a:off x="4564025" y="2939050"/>
            <a:ext cx="2376600" cy="1500"/>
          </a:xfrm>
          <a:prstGeom prst="straightConnector1">
            <a:avLst/>
          </a:prstGeom>
          <a:noFill/>
          <a:ln w="28575" cap="flat" cmpd="sng">
            <a:solidFill>
              <a:schemeClr val="dk1"/>
            </a:solidFill>
            <a:prstDash val="solid"/>
            <a:round/>
            <a:headEnd type="none" w="med" len="med"/>
            <a:tailEnd type="triangle" w="med" len="med"/>
          </a:ln>
        </p:spPr>
      </p:cxnSp>
      <p:sp>
        <p:nvSpPr>
          <p:cNvPr id="135" name="Google Shape;135;p18"/>
          <p:cNvSpPr txBox="1"/>
          <p:nvPr/>
        </p:nvSpPr>
        <p:spPr>
          <a:xfrm>
            <a:off x="2769475" y="1371100"/>
            <a:ext cx="6111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rPr>
              <a:t>Input</a:t>
            </a:r>
            <a:endParaRPr sz="1500">
              <a:solidFill>
                <a:schemeClr val="dk1"/>
              </a:solidFill>
            </a:endParaRPr>
          </a:p>
        </p:txBody>
      </p:sp>
      <p:sp>
        <p:nvSpPr>
          <p:cNvPr id="136" name="Google Shape;136;p18"/>
          <p:cNvSpPr txBox="1"/>
          <p:nvPr/>
        </p:nvSpPr>
        <p:spPr>
          <a:xfrm>
            <a:off x="2556525" y="3999800"/>
            <a:ext cx="16236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rPr>
              <a:t>Output (Change)</a:t>
            </a:r>
            <a:endParaRPr sz="1500">
              <a:solidFill>
                <a:schemeClr val="dk1"/>
              </a:solidFill>
            </a:endParaRPr>
          </a:p>
        </p:txBody>
      </p:sp>
      <p:sp>
        <p:nvSpPr>
          <p:cNvPr id="137" name="Google Shape;137;p18"/>
          <p:cNvSpPr txBox="1"/>
          <p:nvPr/>
        </p:nvSpPr>
        <p:spPr>
          <a:xfrm>
            <a:off x="5314375" y="2511150"/>
            <a:ext cx="8892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rPr>
              <a:t>Output</a:t>
            </a:r>
            <a:endParaRPr sz="1500">
              <a:solidFill>
                <a:schemeClr val="dk1"/>
              </a:solidFill>
            </a:endParaRPr>
          </a:p>
        </p:txBody>
      </p:sp>
      <p:sp>
        <p:nvSpPr>
          <p:cNvPr id="138" name="Google Shape;138;p18"/>
          <p:cNvSpPr/>
          <p:nvPr/>
        </p:nvSpPr>
        <p:spPr>
          <a:xfrm>
            <a:off x="836725" y="2308900"/>
            <a:ext cx="1339200" cy="738600"/>
          </a:xfrm>
          <a:prstGeom prst="roundRect">
            <a:avLst>
              <a:gd name="adj" fmla="val 16667"/>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20 ₳</a:t>
            </a:r>
            <a:endParaRPr b="1"/>
          </a:p>
          <a:p>
            <a:pPr marL="0" lvl="0" indent="0" algn="ctr" rtl="0">
              <a:spcBef>
                <a:spcPts val="0"/>
              </a:spcBef>
              <a:spcAft>
                <a:spcPts val="0"/>
              </a:spcAft>
              <a:buNone/>
            </a:pPr>
            <a:endParaRPr/>
          </a:p>
        </p:txBody>
      </p:sp>
      <p:sp>
        <p:nvSpPr>
          <p:cNvPr id="139" name="Google Shape;139;p18"/>
          <p:cNvSpPr/>
          <p:nvPr/>
        </p:nvSpPr>
        <p:spPr>
          <a:xfrm>
            <a:off x="836725" y="3186850"/>
            <a:ext cx="1339200" cy="738600"/>
          </a:xfrm>
          <a:prstGeom prst="roundRect">
            <a:avLst>
              <a:gd name="adj" fmla="val 16667"/>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10 ₳</a:t>
            </a:r>
            <a:endParaRPr b="1"/>
          </a:p>
          <a:p>
            <a:pPr marL="0" lvl="0" indent="0" algn="ctr" rtl="0">
              <a:spcBef>
                <a:spcPts val="0"/>
              </a:spcBef>
              <a:spcAft>
                <a:spcPts val="0"/>
              </a:spcAft>
              <a:buNone/>
            </a:pPr>
            <a:endParaRPr/>
          </a:p>
        </p:txBody>
      </p:sp>
      <p:cxnSp>
        <p:nvCxnSpPr>
          <p:cNvPr id="140" name="Google Shape;140;p18"/>
          <p:cNvCxnSpPr/>
          <p:nvPr/>
        </p:nvCxnSpPr>
        <p:spPr>
          <a:xfrm>
            <a:off x="2763825" y="1791300"/>
            <a:ext cx="9900" cy="1763100"/>
          </a:xfrm>
          <a:prstGeom prst="straightConnector1">
            <a:avLst/>
          </a:prstGeom>
          <a:noFill/>
          <a:ln w="28575" cap="flat" cmpd="sng">
            <a:solidFill>
              <a:schemeClr val="dk1"/>
            </a:solidFill>
            <a:prstDash val="solid"/>
            <a:round/>
            <a:headEnd type="none" w="med" len="med"/>
            <a:tailEnd type="none" w="med" len="med"/>
          </a:ln>
        </p:spPr>
      </p:cxnSp>
      <p:cxnSp>
        <p:nvCxnSpPr>
          <p:cNvPr id="141" name="Google Shape;141;p18"/>
          <p:cNvCxnSpPr/>
          <p:nvPr/>
        </p:nvCxnSpPr>
        <p:spPr>
          <a:xfrm flipH="1">
            <a:off x="2177725" y="3559100"/>
            <a:ext cx="600900" cy="4800"/>
          </a:xfrm>
          <a:prstGeom prst="straightConnector1">
            <a:avLst/>
          </a:prstGeom>
          <a:noFill/>
          <a:ln w="28575" cap="flat" cmpd="sng">
            <a:solidFill>
              <a:schemeClr val="dk1"/>
            </a:solidFill>
            <a:prstDash val="solid"/>
            <a:round/>
            <a:headEnd type="none" w="med" len="med"/>
            <a:tailEnd type="none" w="med" len="med"/>
          </a:ln>
        </p:spPr>
      </p:cxnSp>
      <p:cxnSp>
        <p:nvCxnSpPr>
          <p:cNvPr id="142" name="Google Shape;142;p18"/>
          <p:cNvCxnSpPr/>
          <p:nvPr/>
        </p:nvCxnSpPr>
        <p:spPr>
          <a:xfrm rot="10800000" flipH="1">
            <a:off x="2175925" y="2672500"/>
            <a:ext cx="592200" cy="570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9"/>
          <p:cNvSpPr txBox="1">
            <a:spLocks noGrp="1"/>
          </p:cNvSpPr>
          <p:nvPr>
            <p:ph type="title"/>
          </p:nvPr>
        </p:nvSpPr>
        <p:spPr>
          <a:xfrm>
            <a:off x="445025"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Analogi UTxO Based Model</a:t>
            </a:r>
            <a:endParaRPr/>
          </a:p>
          <a:p>
            <a:pPr marL="0" lvl="0" indent="0" algn="l" rtl="0">
              <a:spcBef>
                <a:spcPts val="0"/>
              </a:spcBef>
              <a:spcAft>
                <a:spcPts val="0"/>
              </a:spcAft>
              <a:buNone/>
            </a:pPr>
            <a:endParaRPr/>
          </a:p>
        </p:txBody>
      </p:sp>
      <p:sp>
        <p:nvSpPr>
          <p:cNvPr id="148" name="Google Shape;148;p19"/>
          <p:cNvSpPr/>
          <p:nvPr/>
        </p:nvSpPr>
        <p:spPr>
          <a:xfrm>
            <a:off x="2333825" y="15589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50K IDR</a:t>
            </a:r>
            <a:endParaRPr b="1"/>
          </a:p>
          <a:p>
            <a:pPr marL="0" lvl="0" indent="0" algn="ctr" rtl="0">
              <a:spcBef>
                <a:spcPts val="0"/>
              </a:spcBef>
              <a:spcAft>
                <a:spcPts val="0"/>
              </a:spcAft>
              <a:buNone/>
            </a:pPr>
            <a:endParaRPr/>
          </a:p>
        </p:txBody>
      </p:sp>
      <p:sp>
        <p:nvSpPr>
          <p:cNvPr id="149" name="Google Shape;149;p19"/>
          <p:cNvSpPr txBox="1"/>
          <p:nvPr/>
        </p:nvSpPr>
        <p:spPr>
          <a:xfrm>
            <a:off x="2889150" y="1017713"/>
            <a:ext cx="33657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Saldo Jojo Total 100K IDR</a:t>
            </a:r>
            <a:endParaRPr sz="1800">
              <a:solidFill>
                <a:schemeClr val="dk1"/>
              </a:solidFill>
            </a:endParaRPr>
          </a:p>
        </p:txBody>
      </p:sp>
      <p:sp>
        <p:nvSpPr>
          <p:cNvPr id="150" name="Google Shape;150;p19"/>
          <p:cNvSpPr/>
          <p:nvPr/>
        </p:nvSpPr>
        <p:spPr>
          <a:xfrm>
            <a:off x="2333825" y="23994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20K IDR</a:t>
            </a:r>
            <a:endParaRPr b="1"/>
          </a:p>
          <a:p>
            <a:pPr marL="0" lvl="0" indent="0" algn="ctr" rtl="0">
              <a:spcBef>
                <a:spcPts val="0"/>
              </a:spcBef>
              <a:spcAft>
                <a:spcPts val="0"/>
              </a:spcAft>
              <a:buNone/>
            </a:pPr>
            <a:endParaRPr/>
          </a:p>
        </p:txBody>
      </p:sp>
      <p:sp>
        <p:nvSpPr>
          <p:cNvPr id="151" name="Google Shape;151;p19"/>
          <p:cNvSpPr/>
          <p:nvPr/>
        </p:nvSpPr>
        <p:spPr>
          <a:xfrm>
            <a:off x="2333825" y="32399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20K IDR</a:t>
            </a:r>
            <a:endParaRPr b="1"/>
          </a:p>
          <a:p>
            <a:pPr marL="0" lvl="0" indent="0" algn="ctr" rtl="0">
              <a:spcBef>
                <a:spcPts val="0"/>
              </a:spcBef>
              <a:spcAft>
                <a:spcPts val="0"/>
              </a:spcAft>
              <a:buNone/>
            </a:pPr>
            <a:endParaRPr/>
          </a:p>
        </p:txBody>
      </p:sp>
      <p:sp>
        <p:nvSpPr>
          <p:cNvPr id="152" name="Google Shape;152;p19"/>
          <p:cNvSpPr/>
          <p:nvPr/>
        </p:nvSpPr>
        <p:spPr>
          <a:xfrm>
            <a:off x="2333825" y="4080450"/>
            <a:ext cx="1339200" cy="738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r>
              <a:rPr lang="en" b="1"/>
              <a:t>UTxO </a:t>
            </a: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10K IDR</a:t>
            </a:r>
            <a:endParaRPr b="1"/>
          </a:p>
          <a:p>
            <a:pPr marL="0" lvl="0" indent="0" algn="ctr" rtl="0">
              <a:spcBef>
                <a:spcPts val="0"/>
              </a:spcBef>
              <a:spcAft>
                <a:spcPts val="0"/>
              </a:spcAft>
              <a:buNone/>
            </a:pPr>
            <a:endParaRPr/>
          </a:p>
        </p:txBody>
      </p:sp>
      <p:pic>
        <p:nvPicPr>
          <p:cNvPr id="153" name="Google Shape;153;p19"/>
          <p:cNvPicPr preferRelativeResize="0"/>
          <p:nvPr/>
        </p:nvPicPr>
        <p:blipFill>
          <a:blip r:embed="rId3">
            <a:alphaModFix/>
          </a:blip>
          <a:stretch>
            <a:fillRect/>
          </a:stretch>
        </p:blipFill>
        <p:spPr>
          <a:xfrm>
            <a:off x="5574625" y="1606200"/>
            <a:ext cx="1446311" cy="644112"/>
          </a:xfrm>
          <a:prstGeom prst="rect">
            <a:avLst/>
          </a:prstGeom>
          <a:noFill/>
          <a:ln>
            <a:noFill/>
          </a:ln>
        </p:spPr>
      </p:pic>
      <p:pic>
        <p:nvPicPr>
          <p:cNvPr id="154" name="Google Shape;154;p19"/>
          <p:cNvPicPr preferRelativeResize="0"/>
          <p:nvPr/>
        </p:nvPicPr>
        <p:blipFill>
          <a:blip r:embed="rId4">
            <a:alphaModFix/>
          </a:blip>
          <a:stretch>
            <a:fillRect/>
          </a:stretch>
        </p:blipFill>
        <p:spPr>
          <a:xfrm>
            <a:off x="5574625" y="2411388"/>
            <a:ext cx="1446302" cy="667466"/>
          </a:xfrm>
          <a:prstGeom prst="rect">
            <a:avLst/>
          </a:prstGeom>
          <a:noFill/>
          <a:ln>
            <a:noFill/>
          </a:ln>
        </p:spPr>
      </p:pic>
      <p:pic>
        <p:nvPicPr>
          <p:cNvPr id="155" name="Google Shape;155;p19"/>
          <p:cNvPicPr preferRelativeResize="0"/>
          <p:nvPr/>
        </p:nvPicPr>
        <p:blipFill>
          <a:blip r:embed="rId4">
            <a:alphaModFix/>
          </a:blip>
          <a:stretch>
            <a:fillRect/>
          </a:stretch>
        </p:blipFill>
        <p:spPr>
          <a:xfrm>
            <a:off x="5574625" y="3264388"/>
            <a:ext cx="1446302" cy="667466"/>
          </a:xfrm>
          <a:prstGeom prst="rect">
            <a:avLst/>
          </a:prstGeom>
          <a:noFill/>
          <a:ln>
            <a:noFill/>
          </a:ln>
        </p:spPr>
      </p:pic>
      <p:pic>
        <p:nvPicPr>
          <p:cNvPr id="156" name="Google Shape;156;p19"/>
          <p:cNvPicPr preferRelativeResize="0"/>
          <p:nvPr/>
        </p:nvPicPr>
        <p:blipFill>
          <a:blip r:embed="rId5">
            <a:alphaModFix/>
          </a:blip>
          <a:stretch>
            <a:fillRect/>
          </a:stretch>
        </p:blipFill>
        <p:spPr>
          <a:xfrm>
            <a:off x="5574620" y="4117399"/>
            <a:ext cx="1446300" cy="69162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Kelebihan UTxO</a:t>
            </a:r>
            <a:endParaRPr/>
          </a:p>
        </p:txBody>
      </p:sp>
      <p:sp>
        <p:nvSpPr>
          <p:cNvPr id="162" name="Google Shape;162;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85000" lnSpcReduction="10000"/>
          </a:bodyPr>
          <a:lstStyle/>
          <a:p>
            <a:pPr marL="457200" lvl="0" indent="-325755" algn="l" rtl="0">
              <a:spcBef>
                <a:spcPts val="0"/>
              </a:spcBef>
              <a:spcAft>
                <a:spcPts val="0"/>
              </a:spcAft>
              <a:buClr>
                <a:schemeClr val="dk1"/>
              </a:buClr>
              <a:buSzPct val="100000"/>
              <a:buAutoNum type="arabicPeriod"/>
            </a:pPr>
            <a:r>
              <a:rPr lang="en" b="1">
                <a:solidFill>
                  <a:schemeClr val="dk1"/>
                </a:solidFill>
              </a:rPr>
              <a:t>Verifikasi yang Deterministik: </a:t>
            </a:r>
            <a:r>
              <a:rPr lang="en">
                <a:solidFill>
                  <a:schemeClr val="dk1"/>
                </a:solidFill>
              </a:rPr>
              <a:t>EUTxO bersifat deterministik, yang memberikan prediktabilitas yang lebih baik terhadap kerugian sementara. Validitas setiap transaksi dapat ditentukan dengan memeriksa kebenaran inputnya dan tanda tangan yang terkait.</a:t>
            </a:r>
            <a:endParaRPr>
              <a:solidFill>
                <a:schemeClr val="dk1"/>
              </a:solidFill>
            </a:endParaRPr>
          </a:p>
          <a:p>
            <a:pPr marL="457200" lvl="0" indent="-325755" algn="l" rtl="0">
              <a:spcBef>
                <a:spcPts val="0"/>
              </a:spcBef>
              <a:spcAft>
                <a:spcPts val="0"/>
              </a:spcAft>
              <a:buClr>
                <a:schemeClr val="dk1"/>
              </a:buClr>
              <a:buSzPct val="100000"/>
              <a:buAutoNum type="arabicPeriod"/>
            </a:pPr>
            <a:r>
              <a:rPr lang="en" b="1">
                <a:solidFill>
                  <a:schemeClr val="dk1"/>
                </a:solidFill>
              </a:rPr>
              <a:t>Pemrosesan Paralel: </a:t>
            </a:r>
            <a:r>
              <a:rPr lang="en">
                <a:solidFill>
                  <a:schemeClr val="dk1"/>
                </a:solidFill>
              </a:rPr>
              <a:t>Setiap transaksi dapat memiliki satu atau beberapa input, serta satu atau beberapa output, dan output transaksi juga independen dari yang lainnya. Saat memvalidasi sebuah transaksi, node-node hanya perlu mempertimbangkan kevalidan input dan tanda tangan yang terkait.</a:t>
            </a:r>
            <a:endParaRPr b="1">
              <a:solidFill>
                <a:schemeClr val="dk1"/>
              </a:solidFill>
            </a:endParaRPr>
          </a:p>
          <a:p>
            <a:pPr marL="457200" lvl="0" indent="-325755" algn="l" rtl="0">
              <a:spcBef>
                <a:spcPts val="0"/>
              </a:spcBef>
              <a:spcAft>
                <a:spcPts val="0"/>
              </a:spcAft>
              <a:buClr>
                <a:schemeClr val="dk1"/>
              </a:buClr>
              <a:buSzPct val="100000"/>
              <a:buAutoNum type="arabicPeriod"/>
            </a:pPr>
            <a:r>
              <a:rPr lang="en" b="1">
                <a:solidFill>
                  <a:schemeClr val="dk1"/>
                </a:solidFill>
              </a:rPr>
              <a:t>Pencegahan Double Spending: </a:t>
            </a:r>
            <a:r>
              <a:rPr lang="en">
                <a:solidFill>
                  <a:schemeClr val="dk1"/>
                </a:solidFill>
              </a:rPr>
              <a:t>Seperti yang kita ketahui, pada dasarnya blockchain bersifat tidak dapat diubah. Namun, dalam konteks UTxO, setiap UTxO hanya dapat digunakan sekali sehingga memastikan unit cryptocurrency hanya dapat digunakan sekali. Transaksi baru menghabiskan output dari transaksi sebelumnya, setelah output ini dihabiskan dalam transaksi baru, output tersebut menjadi "terpakai" dan tidak dapat digunakan lagi.</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1"/>
          <p:cNvSpPr txBox="1">
            <a:spLocks noGrp="1"/>
          </p:cNvSpPr>
          <p:nvPr>
            <p:ph type="title"/>
          </p:nvPr>
        </p:nvSpPr>
        <p:spPr>
          <a:xfrm>
            <a:off x="311700" y="180475"/>
            <a:ext cx="8520600" cy="571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Transaction-ID dan Index Output </a:t>
            </a:r>
            <a:endParaRPr/>
          </a:p>
          <a:p>
            <a:pPr marL="0" lvl="0" indent="0" algn="l" rtl="0">
              <a:spcBef>
                <a:spcPts val="0"/>
              </a:spcBef>
              <a:spcAft>
                <a:spcPts val="0"/>
              </a:spcAft>
              <a:buNone/>
            </a:pPr>
            <a:endParaRPr/>
          </a:p>
        </p:txBody>
      </p:sp>
      <p:pic>
        <p:nvPicPr>
          <p:cNvPr id="168" name="Google Shape;168;p21"/>
          <p:cNvPicPr preferRelativeResize="0"/>
          <p:nvPr/>
        </p:nvPicPr>
        <p:blipFill>
          <a:blip r:embed="rId3">
            <a:alphaModFix/>
          </a:blip>
          <a:stretch>
            <a:fillRect/>
          </a:stretch>
        </p:blipFill>
        <p:spPr>
          <a:xfrm>
            <a:off x="2329200" y="851025"/>
            <a:ext cx="4485600" cy="2526300"/>
          </a:xfrm>
          <a:prstGeom prst="roundRect">
            <a:avLst>
              <a:gd name="adj" fmla="val 16667"/>
            </a:avLst>
          </a:prstGeom>
          <a:noFill/>
          <a:ln>
            <a:noFill/>
          </a:ln>
        </p:spPr>
      </p:pic>
      <p:pic>
        <p:nvPicPr>
          <p:cNvPr id="169" name="Google Shape;169;p21"/>
          <p:cNvPicPr preferRelativeResize="0"/>
          <p:nvPr/>
        </p:nvPicPr>
        <p:blipFill>
          <a:blip r:embed="rId4">
            <a:alphaModFix/>
          </a:blip>
          <a:stretch>
            <a:fillRect/>
          </a:stretch>
        </p:blipFill>
        <p:spPr>
          <a:xfrm>
            <a:off x="462450" y="3476100"/>
            <a:ext cx="8219100" cy="1365600"/>
          </a:xfrm>
          <a:prstGeom prst="roundRect">
            <a:avLst>
              <a:gd name="adj" fmla="val 16667"/>
            </a:avLst>
          </a:prstGeom>
          <a:noFill/>
          <a:ln>
            <a:noFill/>
          </a:ln>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495</Words>
  <Application>Microsoft Office PowerPoint</Application>
  <PresentationFormat>On-screen Show (16:9)</PresentationFormat>
  <Paragraphs>181</Paragraphs>
  <Slides>14</Slides>
  <Notes>14</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14</vt:i4>
      </vt:variant>
    </vt:vector>
  </HeadingPairs>
  <TitlesOfParts>
    <vt:vector size="16" baseType="lpstr">
      <vt:lpstr>Arial</vt:lpstr>
      <vt:lpstr>Simple Dark</vt:lpstr>
      <vt:lpstr>Model Transaksi</vt:lpstr>
      <vt:lpstr>Dua Model Transaksi</vt:lpstr>
      <vt:lpstr>Cara Kerja Account Based Model </vt:lpstr>
      <vt:lpstr>Cara Kerja UTxO Based Model (Skenario 1) </vt:lpstr>
      <vt:lpstr>Cara Kerja UTxO Based Model (Skenario 2)  </vt:lpstr>
      <vt:lpstr>Cara Kerja UTxO Based Model (Skenario 3)  </vt:lpstr>
      <vt:lpstr>Analogi UTxO Based Model </vt:lpstr>
      <vt:lpstr>Kelebihan UTxO</vt:lpstr>
      <vt:lpstr>Transaction-ID dan Index Output  </vt:lpstr>
      <vt:lpstr>EUTxO</vt:lpstr>
      <vt:lpstr>EUTxO</vt:lpstr>
      <vt:lpstr>Praktek : Membuat Alamat Dompet Menggunakan Cardano-CLI</vt:lpstr>
      <vt:lpstr>Praktek : Transaksi Menggunakan Cardano-CLI</vt:lpstr>
      <vt:lpstr>Referensi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 Transaksi</dc:title>
  <cp:lastModifiedBy>Valdryan Ivandito</cp:lastModifiedBy>
  <cp:revision>2</cp:revision>
  <dcterms:modified xsi:type="dcterms:W3CDTF">2024-05-26T13:30:13Z</dcterms:modified>
</cp:coreProperties>
</file>